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837813690367813E-2"/>
          <c:y val="6.4348039009664709E-2"/>
          <c:w val="0.97087846051493432"/>
          <c:h val="0.676661906236579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ABRIL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1"/>
                <c:pt idx="0">
                  <c:v>CASOS DE VIOLENCIA DE GÉNERO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MAYO 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1"/>
                <c:pt idx="0">
                  <c:v>CASOS DE VIOLENCIA DE GÉNERO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17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JUNIO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1"/>
                <c:pt idx="0">
                  <c:v>CASOS DE VIOLENCIA DE GÉNERO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322758568"/>
        <c:axId val="322755824"/>
      </c:barChart>
      <c:catAx>
        <c:axId val="322758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22755824"/>
        <c:crosses val="autoZero"/>
        <c:auto val="1"/>
        <c:lblAlgn val="ctr"/>
        <c:lblOffset val="100"/>
        <c:noMultiLvlLbl val="0"/>
      </c:catAx>
      <c:valAx>
        <c:axId val="32275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22758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MX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NO. CASOS</c:v>
                </c:pt>
              </c:strCache>
            </c:strRef>
          </c:tx>
          <c:spPr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/>
                </a:gs>
              </a:gsLst>
              <a:lin ang="5400000" scaled="0"/>
            </a:gra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invertIfNegative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invertIfNegative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Hoja1!$A$2:$A$22</c:f>
              <c:strCache>
                <c:ptCount val="21"/>
                <c:pt idx="0">
                  <c:v>LOS MIRASOLES </c:v>
                </c:pt>
                <c:pt idx="1">
                  <c:v>CIL. MIL AZARES </c:v>
                </c:pt>
                <c:pt idx="2">
                  <c:v>EL CARMEN </c:v>
                </c:pt>
                <c:pt idx="3">
                  <c:v>EX HACIENDA DE SANTIAGO </c:v>
                </c:pt>
                <c:pt idx="4">
                  <c:v>ANENECUILCO</c:v>
                </c:pt>
                <c:pt idx="5">
                  <c:v>BELLO HORIZONTE </c:v>
                </c:pt>
                <c:pt idx="6">
                  <c:v>POTRERILLOS </c:v>
                </c:pt>
                <c:pt idx="7">
                  <c:v>LOMA ALTA </c:v>
                </c:pt>
                <c:pt idx="8">
                  <c:v>AMPLIACION DEL CARMEN </c:v>
                </c:pt>
                <c:pt idx="9">
                  <c:v>LOMAS DE OBRAJEROS </c:v>
                </c:pt>
                <c:pt idx="10">
                  <c:v>LOS ARCOS </c:v>
                </c:pt>
                <c:pt idx="11">
                  <c:v>FRACC. LOS OLIVOS </c:v>
                </c:pt>
                <c:pt idx="12">
                  <c:v>LOS LAURELES </c:v>
                </c:pt>
                <c:pt idx="13">
                  <c:v>SAN JERONIMO </c:v>
                </c:pt>
                <c:pt idx="14">
                  <c:v>ZONA CENTRO </c:v>
                </c:pt>
                <c:pt idx="15">
                  <c:v>LAS CRUCITAS </c:v>
                </c:pt>
                <c:pt idx="16">
                  <c:v>LA PRADERA </c:v>
                </c:pt>
                <c:pt idx="17">
                  <c:v>LA PRIMAVERA </c:v>
                </c:pt>
                <c:pt idx="18">
                  <c:v>COLINAS DEL REAL </c:v>
                </c:pt>
                <c:pt idx="19">
                  <c:v>SAN JOSE DE LA PRESA </c:v>
                </c:pt>
                <c:pt idx="20">
                  <c:v>LAS AGUILILLAS </c:v>
                </c:pt>
              </c:strCache>
            </c:strRef>
          </c:cat>
          <c:val>
            <c:numRef>
              <c:f>Hoja1!$B$2:$B$22</c:f>
              <c:numCache>
                <c:formatCode>General</c:formatCode>
                <c:ptCount val="21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4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2</c:v>
                </c:pt>
                <c:pt idx="2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22756216"/>
        <c:axId val="327913712"/>
      </c:barChart>
      <c:catAx>
        <c:axId val="322756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27913712"/>
        <c:crosses val="autoZero"/>
        <c:auto val="1"/>
        <c:lblAlgn val="ctr"/>
        <c:lblOffset val="100"/>
        <c:noMultiLvlLbl val="0"/>
      </c:catAx>
      <c:valAx>
        <c:axId val="32791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22756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865419559241487"/>
          <c:y val="8.8295117711187726E-2"/>
          <c:w val="0.23986651446675675"/>
          <c:h val="0.8742263472701024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97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MX" dirty="0"/>
              <a:t>En el periodo </a:t>
            </a:r>
            <a:r>
              <a:rPr lang="es-MX" dirty="0" smtClean="0"/>
              <a:t>Enero-Marzo</a:t>
            </a:r>
            <a:r>
              <a:rPr lang="es-MX" baseline="0" dirty="0" smtClean="0"/>
              <a:t> 2025</a:t>
            </a:r>
            <a:r>
              <a:rPr lang="es-MX" dirty="0" smtClean="0"/>
              <a:t>, </a:t>
            </a:r>
            <a:r>
              <a:rPr lang="es-MX" dirty="0"/>
              <a:t>fueron atendidas </a:t>
            </a:r>
            <a:r>
              <a:rPr lang="es-MX" dirty="0" smtClean="0"/>
              <a:t>5 </a:t>
            </a:r>
            <a:r>
              <a:rPr lang="es-MX" dirty="0"/>
              <a:t>mujeres de entre 18-25 años de edad, </a:t>
            </a:r>
            <a:r>
              <a:rPr lang="es-MX" dirty="0" smtClean="0"/>
              <a:t>26 </a:t>
            </a:r>
            <a:r>
              <a:rPr lang="es-MX" dirty="0"/>
              <a:t>de entre 26-64 años de edad y </a:t>
            </a:r>
            <a:r>
              <a:rPr lang="es-MX" dirty="0" smtClean="0"/>
              <a:t>0 </a:t>
            </a:r>
            <a:r>
              <a:rPr lang="es-MX" dirty="0"/>
              <a:t>mujeres de mas de 65 años de edad, las cuales </a:t>
            </a:r>
            <a:r>
              <a:rPr lang="es-MX" dirty="0" smtClean="0"/>
              <a:t>eran</a:t>
            </a:r>
            <a:r>
              <a:rPr lang="es-MX" baseline="0" dirty="0" smtClean="0"/>
              <a:t> victimas de</a:t>
            </a:r>
            <a:r>
              <a:rPr lang="es-MX" dirty="0" smtClean="0"/>
              <a:t> </a:t>
            </a:r>
            <a:r>
              <a:rPr lang="es-MX" dirty="0"/>
              <a:t>algún tipo de violencia. </a:t>
            </a:r>
          </a:p>
        </c:rich>
      </c:tx>
      <c:layout>
        <c:manualLayout>
          <c:xMode val="edge"/>
          <c:yMode val="edge"/>
          <c:x val="0.10616659903616046"/>
          <c:y val="2.60223048327137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mujeres  victimas de violencia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6383335864486101E-17"/>
                  <c:y val="-4.0892193308550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2766671728972202E-17"/>
                  <c:y val="-4.089219330855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1955383582818326E-3"/>
                  <c:y val="-5.9479553903345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3"/>
                <c:pt idx="0">
                  <c:v>18-25 años</c:v>
                </c:pt>
                <c:pt idx="1">
                  <c:v>26-64 años</c:v>
                </c:pt>
                <c:pt idx="2">
                  <c:v>65 o más 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</c:v>
                </c:pt>
                <c:pt idx="1">
                  <c:v>26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7912536"/>
        <c:axId val="327916456"/>
        <c:axId val="0"/>
      </c:bar3DChart>
      <c:catAx>
        <c:axId val="327912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27916456"/>
        <c:crosses val="autoZero"/>
        <c:auto val="1"/>
        <c:lblAlgn val="ctr"/>
        <c:lblOffset val="100"/>
        <c:noMultiLvlLbl val="0"/>
      </c:catAx>
      <c:valAx>
        <c:axId val="327916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27912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ABRIL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2.6022304832713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391076716563664E-3"/>
                  <c:y val="-2.6022304832713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391076716563665E-2"/>
                  <c:y val="-7.4349442379182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Asesorias JURIDICAS</c:v>
                </c:pt>
                <c:pt idx="1">
                  <c:v>Asesorias con canalización a defensoria civil</c:v>
                </c:pt>
                <c:pt idx="2">
                  <c:v>Acompañamiento a Fiscalia</c:v>
                </c:pt>
                <c:pt idx="3">
                  <c:v>Acompañamiento a Justicia Alternativa </c:v>
                </c:pt>
                <c:pt idx="4">
                  <c:v>TRAMITE PARA ALBERGUE </c:v>
                </c:pt>
                <c:pt idx="5">
                  <c:v>EXP. APERTURADOS 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22</c:v>
                </c:pt>
                <c:pt idx="1">
                  <c:v>18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  <c:pt idx="5">
                  <c:v>11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MAYO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8782153433127068E-3"/>
                  <c:y val="-2.9739776951672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073753701594565E-2"/>
                  <c:y val="-2.2304832713754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951969044907299E-2"/>
                  <c:y val="-1.858736059479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Asesorias JURIDICAS</c:v>
                </c:pt>
                <c:pt idx="1">
                  <c:v>Asesorias con canalización a defensoria civil</c:v>
                </c:pt>
                <c:pt idx="2">
                  <c:v>Acompañamiento a Fiscalia</c:v>
                </c:pt>
                <c:pt idx="3">
                  <c:v>Acompañamiento a Justicia Alternativa </c:v>
                </c:pt>
                <c:pt idx="4">
                  <c:v>TRAMITE PARA ALBERGUE </c:v>
                </c:pt>
                <c:pt idx="5">
                  <c:v>EXP. APERTURADOS 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31</c:v>
                </c:pt>
                <c:pt idx="1">
                  <c:v>11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18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JUNIO 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0073753701594565E-2"/>
                  <c:y val="-2.6022304832713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391076716563611E-2"/>
                  <c:y val="-2.9739776951672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951969044907299E-2"/>
                  <c:y val="-1.858736059479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Asesorias JURIDICAS</c:v>
                </c:pt>
                <c:pt idx="1">
                  <c:v>Asesorias con canalización a defensoria civil</c:v>
                </c:pt>
                <c:pt idx="2">
                  <c:v>Acompañamiento a Fiscalia</c:v>
                </c:pt>
                <c:pt idx="3">
                  <c:v>Acompañamiento a Justicia Alternativa </c:v>
                </c:pt>
                <c:pt idx="4">
                  <c:v>TRAMITE PARA ALBERGUE </c:v>
                </c:pt>
                <c:pt idx="5">
                  <c:v>EXP. APERTURADOS 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25</c:v>
                </c:pt>
                <c:pt idx="1">
                  <c:v>7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327914888"/>
        <c:axId val="327914104"/>
        <c:axId val="0"/>
      </c:bar3DChart>
      <c:catAx>
        <c:axId val="327914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27914104"/>
        <c:crosses val="autoZero"/>
        <c:auto val="1"/>
        <c:lblAlgn val="ctr"/>
        <c:lblOffset val="100"/>
        <c:noMultiLvlLbl val="0"/>
      </c:catAx>
      <c:valAx>
        <c:axId val="327914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27914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282112463214828E-2"/>
          <c:y val="5.3088391575362472E-2"/>
          <c:w val="0.93988122035877297"/>
          <c:h val="0.697276878494277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ABRIL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VISITAS DOMICILIARIAS </c:v>
                </c:pt>
                <c:pt idx="1">
                  <c:v>LLAMADA TELEFONICA </c:v>
                </c:pt>
                <c:pt idx="2">
                  <c:v>CONTACTO POR MEDIO DE LA APP WHATSAPP</c:v>
                </c:pt>
                <c:pt idx="3">
                  <c:v>CANALIZACIÓN A OTRA ÁREA O INSTITUCIÓN</c:v>
                </c:pt>
                <c:pt idx="4">
                  <c:v>ATENCION OFICINA </c:v>
                </c:pt>
                <c:pt idx="5">
                  <c:v>INTEGRACION DE EXPEDIENTES 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12</c:v>
                </c:pt>
                <c:pt idx="1">
                  <c:v>30</c:v>
                </c:pt>
                <c:pt idx="2">
                  <c:v>10</c:v>
                </c:pt>
                <c:pt idx="3">
                  <c:v>2</c:v>
                </c:pt>
                <c:pt idx="4">
                  <c:v>2</c:v>
                </c:pt>
                <c:pt idx="5">
                  <c:v>13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MAYO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VISITAS DOMICILIARIAS </c:v>
                </c:pt>
                <c:pt idx="1">
                  <c:v>LLAMADA TELEFONICA </c:v>
                </c:pt>
                <c:pt idx="2">
                  <c:v>CONTACTO POR MEDIO DE LA APP WHATSAPP</c:v>
                </c:pt>
                <c:pt idx="3">
                  <c:v>CANALIZACIÓN A OTRA ÁREA O INSTITUCIÓN</c:v>
                </c:pt>
                <c:pt idx="4">
                  <c:v>ATENCION OFICINA </c:v>
                </c:pt>
                <c:pt idx="5">
                  <c:v>INTEGRACION DE EXPEDIENTES 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16</c:v>
                </c:pt>
                <c:pt idx="1">
                  <c:v>34</c:v>
                </c:pt>
                <c:pt idx="2">
                  <c:v>14</c:v>
                </c:pt>
                <c:pt idx="3">
                  <c:v>11</c:v>
                </c:pt>
                <c:pt idx="4">
                  <c:v>1</c:v>
                </c:pt>
                <c:pt idx="5">
                  <c:v>15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JUNIO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VISITAS DOMICILIARIAS </c:v>
                </c:pt>
                <c:pt idx="1">
                  <c:v>LLAMADA TELEFONICA </c:v>
                </c:pt>
                <c:pt idx="2">
                  <c:v>CONTACTO POR MEDIO DE LA APP WHATSAPP</c:v>
                </c:pt>
                <c:pt idx="3">
                  <c:v>CANALIZACIÓN A OTRA ÁREA O INSTITUCIÓN</c:v>
                </c:pt>
                <c:pt idx="4">
                  <c:v>ATENCION OFICINA </c:v>
                </c:pt>
                <c:pt idx="5">
                  <c:v>INTEGRACION DE EXPEDIENTES 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8</c:v>
                </c:pt>
                <c:pt idx="3">
                  <c:v>7</c:v>
                </c:pt>
                <c:pt idx="4">
                  <c:v>0</c:v>
                </c:pt>
                <c:pt idx="5">
                  <c:v>10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27910184"/>
        <c:axId val="327913320"/>
      </c:barChart>
      <c:catAx>
        <c:axId val="327910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27913320"/>
        <c:crosses val="autoZero"/>
        <c:auto val="1"/>
        <c:lblAlgn val="ctr"/>
        <c:lblOffset val="100"/>
        <c:noMultiLvlLbl val="0"/>
      </c:catAx>
      <c:valAx>
        <c:axId val="3279133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7910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23241282945226E-2"/>
          <c:y val="0.15598513011152415"/>
          <c:w val="0.93988122035877297"/>
          <c:h val="0.63350408336504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ABRIL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Atención Psicologica </c:v>
                </c:pt>
                <c:pt idx="1">
                  <c:v>Sesiones de terapia </c:v>
                </c:pt>
                <c:pt idx="2">
                  <c:v>Beneficiadas de talleres y platicas </c:v>
                </c:pt>
                <c:pt idx="3">
                  <c:v>Total de mujeres atendidas 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43</c:v>
                </c:pt>
                <c:pt idx="1">
                  <c:v>55</c:v>
                </c:pt>
                <c:pt idx="2">
                  <c:v>73</c:v>
                </c:pt>
                <c:pt idx="3">
                  <c:v>116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MAYO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Atención Psicologica </c:v>
                </c:pt>
                <c:pt idx="1">
                  <c:v>Sesiones de terapia </c:v>
                </c:pt>
                <c:pt idx="2">
                  <c:v>Beneficiadas de talleres y platicas </c:v>
                </c:pt>
                <c:pt idx="3">
                  <c:v>Total de mujeres atendidas 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52</c:v>
                </c:pt>
                <c:pt idx="1">
                  <c:v>68</c:v>
                </c:pt>
                <c:pt idx="2">
                  <c:v>103</c:v>
                </c:pt>
                <c:pt idx="3">
                  <c:v>155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JUNIO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Atención Psicologica </c:v>
                </c:pt>
                <c:pt idx="1">
                  <c:v>Sesiones de terapia </c:v>
                </c:pt>
                <c:pt idx="2">
                  <c:v>Beneficiadas de talleres y platicas </c:v>
                </c:pt>
                <c:pt idx="3">
                  <c:v>Total de mujeres atendidas 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52</c:v>
                </c:pt>
                <c:pt idx="1">
                  <c:v>64</c:v>
                </c:pt>
                <c:pt idx="2">
                  <c:v>109</c:v>
                </c:pt>
                <c:pt idx="3">
                  <c:v>161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27912144"/>
        <c:axId val="327915280"/>
      </c:barChart>
      <c:catAx>
        <c:axId val="32791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27915280"/>
        <c:crosses val="autoZero"/>
        <c:auto val="1"/>
        <c:lblAlgn val="ctr"/>
        <c:lblOffset val="100"/>
        <c:noMultiLvlLbl val="0"/>
      </c:catAx>
      <c:valAx>
        <c:axId val="3279152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791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917041335138373"/>
          <c:y val="0.92392588472909287"/>
          <c:w val="0.36151166589404338"/>
          <c:h val="7.3213468763169809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23241282945226E-2"/>
          <c:y val="0.15598513011152415"/>
          <c:w val="0.93988122035877297"/>
          <c:h val="0.63350408336504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ABRIL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Atención Psicologica </c:v>
                </c:pt>
                <c:pt idx="1">
                  <c:v>Sesiones de terapia </c:v>
                </c:pt>
                <c:pt idx="2">
                  <c:v>Beneficiadas de talleres y platicas </c:v>
                </c:pt>
                <c:pt idx="3">
                  <c:v>Total de mujeres atendidas 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45</c:v>
                </c:pt>
                <c:pt idx="1">
                  <c:v>70</c:v>
                </c:pt>
                <c:pt idx="2">
                  <c:v>45</c:v>
                </c:pt>
                <c:pt idx="3">
                  <c:v>90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MAYO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Atención Psicologica </c:v>
                </c:pt>
                <c:pt idx="1">
                  <c:v>Sesiones de terapia </c:v>
                </c:pt>
                <c:pt idx="2">
                  <c:v>Beneficiadas de talleres y platicas </c:v>
                </c:pt>
                <c:pt idx="3">
                  <c:v>Total de mujeres atendidas 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54</c:v>
                </c:pt>
                <c:pt idx="1">
                  <c:v>75</c:v>
                </c:pt>
                <c:pt idx="2">
                  <c:v>18</c:v>
                </c:pt>
                <c:pt idx="3">
                  <c:v>72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JUNIO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Atención Psicologica </c:v>
                </c:pt>
                <c:pt idx="1">
                  <c:v>Sesiones de terapia </c:v>
                </c:pt>
                <c:pt idx="2">
                  <c:v>Beneficiadas de talleres y platicas </c:v>
                </c:pt>
                <c:pt idx="3">
                  <c:v>Total de mujeres atendidas 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51</c:v>
                </c:pt>
                <c:pt idx="1">
                  <c:v>70</c:v>
                </c:pt>
                <c:pt idx="2">
                  <c:v>21</c:v>
                </c:pt>
                <c:pt idx="3">
                  <c:v>72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22758176"/>
        <c:axId val="407830504"/>
      </c:barChart>
      <c:catAx>
        <c:axId val="32275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07830504"/>
        <c:crosses val="autoZero"/>
        <c:auto val="1"/>
        <c:lblAlgn val="ctr"/>
        <c:lblOffset val="100"/>
        <c:noMultiLvlLbl val="0"/>
      </c:catAx>
      <c:valAx>
        <c:axId val="4078305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275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MX" dirty="0"/>
              <a:t>En el periodo </a:t>
            </a:r>
            <a:r>
              <a:rPr lang="es-MX" dirty="0" smtClean="0"/>
              <a:t>Enero</a:t>
            </a:r>
            <a:r>
              <a:rPr lang="es-MX" baseline="0" dirty="0" smtClean="0"/>
              <a:t>-Marzo 2025</a:t>
            </a:r>
            <a:r>
              <a:rPr lang="es-MX" dirty="0" smtClean="0"/>
              <a:t>, </a:t>
            </a:r>
            <a:r>
              <a:rPr lang="es-MX" dirty="0"/>
              <a:t>fueron </a:t>
            </a:r>
            <a:r>
              <a:rPr lang="es-MX" dirty="0" smtClean="0"/>
              <a:t>atendidas</a:t>
            </a:r>
            <a:r>
              <a:rPr lang="es-MX" baseline="0" dirty="0" smtClean="0"/>
              <a:t> </a:t>
            </a:r>
            <a:r>
              <a:rPr lang="es-MX" baseline="0" dirty="0" smtClean="0"/>
              <a:t>6 </a:t>
            </a:r>
            <a:r>
              <a:rPr lang="es-MX" dirty="0" smtClean="0"/>
              <a:t>mujeres </a:t>
            </a:r>
            <a:r>
              <a:rPr lang="es-MX" dirty="0"/>
              <a:t>de entre 18-25 años de edad, </a:t>
            </a:r>
            <a:r>
              <a:rPr lang="es-MX" dirty="0" smtClean="0"/>
              <a:t>27 </a:t>
            </a:r>
            <a:r>
              <a:rPr lang="es-MX" dirty="0"/>
              <a:t>de entre 26-64 años de edad y </a:t>
            </a:r>
            <a:r>
              <a:rPr lang="es-MX" dirty="0" smtClean="0"/>
              <a:t>2</a:t>
            </a:r>
            <a:r>
              <a:rPr lang="es-MX" baseline="0" dirty="0" smtClean="0"/>
              <a:t> </a:t>
            </a:r>
            <a:r>
              <a:rPr lang="es-MX" dirty="0" smtClean="0"/>
              <a:t>mujeres </a:t>
            </a:r>
            <a:r>
              <a:rPr lang="es-MX" dirty="0"/>
              <a:t>de mas de 65 años de </a:t>
            </a:r>
            <a:r>
              <a:rPr lang="es-MX" dirty="0" smtClean="0"/>
              <a:t>edad.</a:t>
            </a:r>
            <a:r>
              <a:rPr lang="es-MX" baseline="0" dirty="0" smtClean="0"/>
              <a:t> </a:t>
            </a:r>
            <a:endParaRPr lang="es-MX" dirty="0"/>
          </a:p>
        </c:rich>
      </c:tx>
      <c:layout>
        <c:manualLayout>
          <c:xMode val="edge"/>
          <c:yMode val="edge"/>
          <c:x val="0.10616659903616046"/>
          <c:y val="2.60223048327137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mujeres atendidas en Población Abierta 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6383335864486101E-17"/>
                  <c:y val="-4.0892193308550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2766671728972202E-17"/>
                  <c:y val="-4.089219330855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1955383582818326E-3"/>
                  <c:y val="-5.9479553903345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3"/>
                <c:pt idx="0">
                  <c:v>18-25 años</c:v>
                </c:pt>
                <c:pt idx="1">
                  <c:v>26-64 años</c:v>
                </c:pt>
                <c:pt idx="2">
                  <c:v>65 o más 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</c:v>
                </c:pt>
                <c:pt idx="1">
                  <c:v>27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7832072"/>
        <c:axId val="407829328"/>
        <c:axId val="0"/>
      </c:bar3DChart>
      <c:catAx>
        <c:axId val="407832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07829328"/>
        <c:crosses val="autoZero"/>
        <c:auto val="1"/>
        <c:lblAlgn val="ctr"/>
        <c:lblOffset val="100"/>
        <c:noMultiLvlLbl val="0"/>
      </c:catAx>
      <c:valAx>
        <c:axId val="40782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07832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just"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MX" sz="1800" dirty="0"/>
              <a:t>En el </a:t>
            </a:r>
            <a:r>
              <a:rPr lang="es-MX" sz="1800" dirty="0" smtClean="0"/>
              <a:t>primer</a:t>
            </a:r>
            <a:r>
              <a:rPr lang="es-MX" sz="1800" baseline="0" dirty="0" smtClean="0"/>
              <a:t> trimestre del 2025</a:t>
            </a:r>
            <a:r>
              <a:rPr lang="es-MX" sz="1800" dirty="0" smtClean="0"/>
              <a:t>, se recibieron</a:t>
            </a:r>
            <a:r>
              <a:rPr lang="es-MX" sz="1800" baseline="0" dirty="0" smtClean="0"/>
              <a:t> </a:t>
            </a:r>
            <a:r>
              <a:rPr lang="es-MX" sz="1800" baseline="0" dirty="0" smtClean="0"/>
              <a:t>41 </a:t>
            </a:r>
            <a:r>
              <a:rPr lang="es-MX" sz="1800" baseline="0" dirty="0" smtClean="0"/>
              <a:t>canalizaciones en el mes </a:t>
            </a:r>
            <a:r>
              <a:rPr lang="es-MX" sz="1800" baseline="0" dirty="0" smtClean="0"/>
              <a:t>de abril, 51 en mayo y 34 en junio </a:t>
            </a:r>
            <a:r>
              <a:rPr lang="es-MX" sz="1800" baseline="0" dirty="0" smtClean="0"/>
              <a:t>por parte de la unidad especializada de seguridad pública municipal por reportes al sistema 911 por violencia de genero o violencia hacia la muje</a:t>
            </a:r>
            <a:endParaRPr lang="es-MX" sz="1800" dirty="0" smtClean="0"/>
          </a:p>
        </c:rich>
      </c:tx>
      <c:layout>
        <c:manualLayout>
          <c:xMode val="edge"/>
          <c:yMode val="edge"/>
          <c:x val="0.10364133460590153"/>
          <c:y val="7.6589873779589707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canalizaciones unidad especializada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6383335864486101E-17"/>
                  <c:y val="-4.0892193308550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2766671728972202E-17"/>
                  <c:y val="-4.089219330855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1955383582818326E-3"/>
                  <c:y val="-5.9479553903345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3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41</c:v>
                </c:pt>
                <c:pt idx="1">
                  <c:v>51</c:v>
                </c:pt>
                <c:pt idx="2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7833248"/>
        <c:axId val="407832856"/>
        <c:axId val="0"/>
      </c:bar3DChart>
      <c:catAx>
        <c:axId val="40783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07832856"/>
        <c:crosses val="autoZero"/>
        <c:auto val="1"/>
        <c:lblAlgn val="ctr"/>
        <c:lblOffset val="100"/>
        <c:noMultiLvlLbl val="0"/>
      </c:catAx>
      <c:valAx>
        <c:axId val="407832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0783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0.30899</cdr:x>
      <cdr:y>0</cdr:y>
    </cdr:from>
    <cdr:to>
      <cdr:x>0.74945</cdr:x>
      <cdr:y>0.194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319910" y="-2734887"/>
          <a:ext cx="3306898" cy="5308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CASOS DE VIOLENCIA POR MES </a:t>
          </a:r>
          <a:endParaRPr lang="es-MX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anose="02070603080606020203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0DD8-42C2-498F-9603-D8BF21CBC2CE}" type="datetimeFigureOut">
              <a:rPr lang="es-MX" smtClean="0"/>
              <a:t>18/07/2025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6D1B-37E6-4815-8122-0580ADB706C5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77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0DD8-42C2-498F-9603-D8BF21CBC2CE}" type="datetimeFigureOut">
              <a:rPr lang="es-MX" smtClean="0"/>
              <a:t>18/07/2025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6D1B-37E6-4815-8122-0580ADB706C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222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0DD8-42C2-498F-9603-D8BF21CBC2CE}" type="datetimeFigureOut">
              <a:rPr lang="es-MX" smtClean="0"/>
              <a:t>18/07/2025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6D1B-37E6-4815-8122-0580ADB706C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111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0DD8-42C2-498F-9603-D8BF21CBC2CE}" type="datetimeFigureOut">
              <a:rPr lang="es-MX" smtClean="0"/>
              <a:t>18/07/2025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6D1B-37E6-4815-8122-0580ADB706C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637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0DD8-42C2-498F-9603-D8BF21CBC2CE}" type="datetimeFigureOut">
              <a:rPr lang="es-MX" smtClean="0"/>
              <a:t>18/07/2025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6D1B-37E6-4815-8122-0580ADB706C5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08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0DD8-42C2-498F-9603-D8BF21CBC2CE}" type="datetimeFigureOut">
              <a:rPr lang="es-MX" smtClean="0"/>
              <a:t>18/07/2025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6D1B-37E6-4815-8122-0580ADB706C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835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0DD8-42C2-498F-9603-D8BF21CBC2CE}" type="datetimeFigureOut">
              <a:rPr lang="es-MX" smtClean="0"/>
              <a:t>18/07/2025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6D1B-37E6-4815-8122-0580ADB706C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6614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0DD8-42C2-498F-9603-D8BF21CBC2CE}" type="datetimeFigureOut">
              <a:rPr lang="es-MX" smtClean="0"/>
              <a:t>18/07/2025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6D1B-37E6-4815-8122-0580ADB706C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8854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0DD8-42C2-498F-9603-D8BF21CBC2CE}" type="datetimeFigureOut">
              <a:rPr lang="es-MX" smtClean="0"/>
              <a:t>18/07/2025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6D1B-37E6-4815-8122-0580ADB706C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3680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9DE0DD8-42C2-498F-9603-D8BF21CBC2CE}" type="datetimeFigureOut">
              <a:rPr lang="es-MX" smtClean="0"/>
              <a:t>18/07/2025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276D1B-37E6-4815-8122-0580ADB706C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637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0DD8-42C2-498F-9603-D8BF21CBC2CE}" type="datetimeFigureOut">
              <a:rPr lang="es-MX" smtClean="0"/>
              <a:t>18/07/2025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6D1B-37E6-4815-8122-0580ADB706C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0756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DE0DD8-42C2-498F-9603-D8BF21CBC2CE}" type="datetimeFigureOut">
              <a:rPr lang="es-MX" smtClean="0"/>
              <a:t>18/07/2025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0276D1B-37E6-4815-8122-0580ADB706C5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87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429789"/>
            <a:ext cx="9144000" cy="2080174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Estadísticas Generadas Periodo Abril-Junio 2025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0" t="36485" r="16100" b="36484"/>
          <a:stretch/>
        </p:blipFill>
        <p:spPr>
          <a:xfrm>
            <a:off x="3834938" y="4405745"/>
            <a:ext cx="4522124" cy="185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2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3062" y="480001"/>
            <a:ext cx="7281610" cy="1112989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Atenciones a seguimientos de Unidad Especializada de Seguridad Pública.</a:t>
            </a:r>
            <a:endPara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t="19789" r="26258" b="20090"/>
          <a:stretch/>
        </p:blipFill>
        <p:spPr>
          <a:xfrm>
            <a:off x="11072553" y="5722697"/>
            <a:ext cx="839585" cy="1021880"/>
          </a:xfrm>
          <a:prstGeom prst="rect">
            <a:avLst/>
          </a:prstGeom>
        </p:spPr>
      </p:pic>
      <p:graphicFrame>
        <p:nvGraphicFramePr>
          <p:cNvPr id="7" name="Marcador de contenido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19703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79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1826" y="5010538"/>
            <a:ext cx="8411361" cy="113833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Bodoni MT Black" panose="02070A03080606020203" pitchFamily="18" charset="0"/>
              </a:rPr>
              <a:t>EL INSTITUTO DE LAS MUJERES PURISIMENSES</a:t>
            </a:r>
            <a:endParaRPr lang="es-MX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5564" t="46455" r="18023" b="21920"/>
          <a:stretch/>
        </p:blipFill>
        <p:spPr>
          <a:xfrm>
            <a:off x="0" y="32832"/>
            <a:ext cx="12192000" cy="49172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0" t="36485" r="16100" b="36484"/>
          <a:stretch/>
        </p:blipFill>
        <p:spPr>
          <a:xfrm>
            <a:off x="175015" y="5450010"/>
            <a:ext cx="2341141" cy="95969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16156" y="6530652"/>
            <a:ext cx="9675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chemeClr val="accent1">
                    <a:lumMod val="50000"/>
                  </a:schemeClr>
                </a:solidFill>
              </a:rPr>
              <a:t>Dirección: Calle </a:t>
            </a:r>
            <a:r>
              <a:rPr lang="es-MX" sz="1100" b="1" dirty="0">
                <a:solidFill>
                  <a:schemeClr val="accent1">
                    <a:lumMod val="50000"/>
                  </a:schemeClr>
                </a:solidFill>
              </a:rPr>
              <a:t>Ignacio Aldama #107 Zona Centro, Purísima del Rincón </a:t>
            </a:r>
            <a:r>
              <a:rPr lang="es-MX" sz="1100" b="1" dirty="0" err="1">
                <a:solidFill>
                  <a:schemeClr val="accent1">
                    <a:lumMod val="50000"/>
                  </a:schemeClr>
                </a:solidFill>
              </a:rPr>
              <a:t>Gto</a:t>
            </a:r>
            <a:r>
              <a:rPr lang="es-MX" sz="11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MX" sz="1100" b="1" dirty="0">
                <a:solidFill>
                  <a:schemeClr val="accent1">
                    <a:lumMod val="50000"/>
                  </a:schemeClr>
                </a:solidFill>
              </a:rPr>
              <a:t>Horario de atención: </a:t>
            </a:r>
            <a:r>
              <a:rPr lang="es-ES" sz="1100" b="1" dirty="0" smtClean="0">
                <a:solidFill>
                  <a:schemeClr val="accent1">
                    <a:lumMod val="50000"/>
                  </a:schemeClr>
                </a:solidFill>
                <a:latin typeface="Trebuchet MS (Cuerpo)"/>
              </a:rPr>
              <a:t>lunes </a:t>
            </a:r>
            <a:r>
              <a:rPr lang="es-ES" sz="1100" b="1" dirty="0">
                <a:solidFill>
                  <a:schemeClr val="accent1">
                    <a:lumMod val="50000"/>
                  </a:schemeClr>
                </a:solidFill>
                <a:latin typeface="Trebuchet MS (Cuerpo)"/>
              </a:rPr>
              <a:t>a viernes de </a:t>
            </a:r>
            <a:r>
              <a:rPr lang="es-MX" sz="1100" b="1" dirty="0">
                <a:solidFill>
                  <a:schemeClr val="accent1">
                    <a:lumMod val="50000"/>
                  </a:schemeClr>
                </a:solidFill>
              </a:rPr>
              <a:t>8:00am a 4:00pm</a:t>
            </a:r>
            <a:r>
              <a:rPr lang="es-MX" sz="11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MX" sz="1100" b="1" dirty="0">
                <a:solidFill>
                  <a:schemeClr val="accent1">
                    <a:lumMod val="50000"/>
                  </a:schemeClr>
                </a:solidFill>
              </a:rPr>
              <a:t>Tel: </a:t>
            </a:r>
            <a:r>
              <a:rPr lang="es-MX" sz="1100" b="1" dirty="0" smtClean="0">
                <a:solidFill>
                  <a:schemeClr val="accent1">
                    <a:lumMod val="50000"/>
                  </a:schemeClr>
                </a:solidFill>
              </a:rPr>
              <a:t>476-706-16-38</a:t>
            </a:r>
            <a:r>
              <a:rPr lang="es-MX" sz="1100" dirty="0" smtClean="0">
                <a:solidFill>
                  <a:schemeClr val="accent1">
                    <a:lumMod val="50000"/>
                  </a:schemeClr>
                </a:solidFill>
              </a:rPr>
              <a:t>.  </a:t>
            </a:r>
            <a:endParaRPr lang="es-MX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95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47630" y="673330"/>
            <a:ext cx="8277271" cy="856211"/>
          </a:xfrm>
        </p:spPr>
        <p:txBody>
          <a:bodyPr>
            <a:norm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Estadísticas De Casos de Violencia.</a:t>
            </a:r>
            <a:endParaRPr lang="es-MX" dirty="0"/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810491"/>
              </p:ext>
            </p:extLst>
          </p:nvPr>
        </p:nvGraphicFramePr>
        <p:xfrm>
          <a:off x="1977642" y="2086495"/>
          <a:ext cx="7731623" cy="3076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t="19789" r="26258" b="20090"/>
          <a:stretch/>
        </p:blipFill>
        <p:spPr>
          <a:xfrm>
            <a:off x="11010123" y="5593084"/>
            <a:ext cx="966566" cy="117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0778" y="748145"/>
            <a:ext cx="10058400" cy="764771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Colonias </a:t>
            </a:r>
            <a:r>
              <a:rPr lang="es-MX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donde </a:t>
            </a:r>
            <a:r>
              <a:rPr lang="es-MX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se presenta la </a:t>
            </a:r>
            <a:r>
              <a:rPr lang="es-MX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violencia: </a:t>
            </a:r>
            <a:endParaRPr lang="es-MX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843521036"/>
              </p:ext>
            </p:extLst>
          </p:nvPr>
        </p:nvGraphicFramePr>
        <p:xfrm>
          <a:off x="1767378" y="1813192"/>
          <a:ext cx="8585200" cy="424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t="19789" r="26258" b="20090"/>
          <a:stretch/>
        </p:blipFill>
        <p:spPr>
          <a:xfrm>
            <a:off x="11007582" y="5617029"/>
            <a:ext cx="931700" cy="113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3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Edad promedio de Mujeres atendidas por violencia en Purísima del Rincón. </a:t>
            </a:r>
            <a:endPara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graphicFrame>
        <p:nvGraphicFramePr>
          <p:cNvPr id="18" name="Marcador de contenido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669954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t="19789" r="26258" b="20090"/>
          <a:stretch/>
        </p:blipFill>
        <p:spPr>
          <a:xfrm>
            <a:off x="10935478" y="5554437"/>
            <a:ext cx="1059787" cy="128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8989" y="460957"/>
            <a:ext cx="8498659" cy="1102878"/>
          </a:xfrm>
        </p:spPr>
        <p:txBody>
          <a:bodyPr/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Atenciones en área Jurídica. 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989575"/>
              </p:ext>
            </p:extLst>
          </p:nvPr>
        </p:nvGraphicFramePr>
        <p:xfrm>
          <a:off x="1338033" y="1772816"/>
          <a:ext cx="9593204" cy="389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t="19789" r="26258" b="20090"/>
          <a:stretch/>
        </p:blipFill>
        <p:spPr>
          <a:xfrm>
            <a:off x="10931237" y="5772642"/>
            <a:ext cx="839585" cy="102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8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0754" y="548641"/>
            <a:ext cx="7710818" cy="926377"/>
          </a:xfrm>
        </p:spPr>
        <p:txBody>
          <a:bodyPr/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Atenciones en Trabajo Social. 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263145"/>
              </p:ext>
            </p:extLst>
          </p:nvPr>
        </p:nvGraphicFramePr>
        <p:xfrm>
          <a:off x="1096963" y="1879310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t="19789" r="26258" b="20090"/>
          <a:stretch/>
        </p:blipFill>
        <p:spPr>
          <a:xfrm>
            <a:off x="11090049" y="5747635"/>
            <a:ext cx="839585" cy="102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6684" y="463375"/>
            <a:ext cx="7281610" cy="1112989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Atención Psicológica Para Víctimas de Violencia. 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007495"/>
              </p:ext>
            </p:extLst>
          </p:nvPr>
        </p:nvGraphicFramePr>
        <p:xfrm>
          <a:off x="1629525" y="1828551"/>
          <a:ext cx="8824913" cy="3549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t="19789" r="26258" b="20090"/>
          <a:stretch/>
        </p:blipFill>
        <p:spPr>
          <a:xfrm>
            <a:off x="11080865" y="5739323"/>
            <a:ext cx="839585" cy="102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1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3186" y="563128"/>
            <a:ext cx="7281610" cy="1112989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Atención Psicológica Población Abierta. 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65331"/>
              </p:ext>
            </p:extLst>
          </p:nvPr>
        </p:nvGraphicFramePr>
        <p:xfrm>
          <a:off x="1546398" y="1845175"/>
          <a:ext cx="8824913" cy="3594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t="19789" r="26258" b="20090"/>
          <a:stretch/>
        </p:blipFill>
        <p:spPr>
          <a:xfrm>
            <a:off x="11072553" y="5722697"/>
            <a:ext cx="839585" cy="102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6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3062" y="480001"/>
            <a:ext cx="7281610" cy="1112989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Edad promedio de mujeres </a:t>
            </a: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tendidas por Psicología en Población Abierta. </a:t>
            </a:r>
            <a:endPara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t="19789" r="26258" b="20090"/>
          <a:stretch/>
        </p:blipFill>
        <p:spPr>
          <a:xfrm>
            <a:off x="11072553" y="5722697"/>
            <a:ext cx="839585" cy="1021880"/>
          </a:xfrm>
          <a:prstGeom prst="rect">
            <a:avLst/>
          </a:prstGeom>
        </p:spPr>
      </p:pic>
      <p:graphicFrame>
        <p:nvGraphicFramePr>
          <p:cNvPr id="7" name="Marcador de contenido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341248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80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1901</TotalTime>
  <Words>271</Words>
  <Application>Microsoft Office PowerPoint</Application>
  <PresentationFormat>Panorámica</PresentationFormat>
  <Paragraphs>35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Bodoni MT</vt:lpstr>
      <vt:lpstr>Bodoni MT Black</vt:lpstr>
      <vt:lpstr>Calibri</vt:lpstr>
      <vt:lpstr>Calibri Light</vt:lpstr>
      <vt:lpstr>Trebuchet MS (Cuerpo)</vt:lpstr>
      <vt:lpstr>Retrospección</vt:lpstr>
      <vt:lpstr>Estadísticas Generadas Periodo Abril-Junio 2025</vt:lpstr>
      <vt:lpstr>Estadísticas De Casos de Violencia.</vt:lpstr>
      <vt:lpstr>Colonias donde se presenta la violencia: </vt:lpstr>
      <vt:lpstr>Edad promedio de Mujeres atendidas por violencia en Purísima del Rincón. </vt:lpstr>
      <vt:lpstr>Atenciones en área Jurídica. </vt:lpstr>
      <vt:lpstr>Atenciones en Trabajo Social. </vt:lpstr>
      <vt:lpstr>Atención Psicológica Para Víctimas de Violencia. </vt:lpstr>
      <vt:lpstr>Atención Psicológica Población Abierta. </vt:lpstr>
      <vt:lpstr>Edad promedio de mujeres atendidas por Psicología en Población Abierta. </vt:lpstr>
      <vt:lpstr>Atenciones a seguimientos de Unidad Especializada de Seguridad Pública.</vt:lpstr>
      <vt:lpstr>EL INSTITUTO DE LAS MUJERES PURISIMENSES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Estadísticas Generadas periodo Octubre-Diciembre 2023.</dc:title>
  <dc:creator>INST. DE LAS MUJERES</dc:creator>
  <cp:lastModifiedBy>INST. DE LAS MUJERES</cp:lastModifiedBy>
  <cp:revision>76</cp:revision>
  <dcterms:created xsi:type="dcterms:W3CDTF">2024-01-30T19:59:54Z</dcterms:created>
  <dcterms:modified xsi:type="dcterms:W3CDTF">2025-07-18T19:48:43Z</dcterms:modified>
</cp:coreProperties>
</file>