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84216780875113E-2"/>
          <c:y val="0.16517585083109421"/>
          <c:w val="0.97087846051493432"/>
          <c:h val="0.67666190623657929"/>
        </c:manualLayout>
      </c:layout>
      <c:barChart>
        <c:barDir val="col"/>
        <c:grouping val="clustered"/>
        <c:varyColors val="0"/>
        <c:ser>
          <c:idx val="0"/>
          <c:order val="0"/>
          <c:tx>
            <c:v>ENERO</c:v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1"/>
                <c:pt idx="0">
                  <c:v>CASOS DE VIOLENCIA DE GÉNERO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FEBRERO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1"/>
                <c:pt idx="0">
                  <c:v>CASOS DE VIOLENCIA DE GÉNERO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MARZO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1"/>
                <c:pt idx="0">
                  <c:v>CASOS DE VIOLENCIA DE GÉNERO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17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361752512"/>
        <c:axId val="361752904"/>
      </c:barChart>
      <c:catAx>
        <c:axId val="36175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752904"/>
        <c:crosses val="autoZero"/>
        <c:auto val="1"/>
        <c:lblAlgn val="ctr"/>
        <c:lblOffset val="100"/>
        <c:noMultiLvlLbl val="0"/>
      </c:catAx>
      <c:valAx>
        <c:axId val="361752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75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NO. CASOS</c:v>
                </c:pt>
              </c:strCache>
            </c:strRef>
          </c:tx>
          <c:spPr>
            <a:gradFill>
              <a:gsLst>
                <a:gs pos="100000">
                  <a:schemeClr val="accent1">
                    <a:lumMod val="60000"/>
                    <a:lumOff val="40000"/>
                  </a:schemeClr>
                </a:gs>
                <a:gs pos="0">
                  <a:schemeClr val="accent1"/>
                </a:gs>
              </a:gsLst>
              <a:lin ang="5400000" scaled="0"/>
            </a:gra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invertIfNegative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invertIfNegative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Hoja1!$A$2:$A$28</c:f>
              <c:strCache>
                <c:ptCount val="27"/>
                <c:pt idx="0">
                  <c:v>POTRERILLOS</c:v>
                </c:pt>
                <c:pt idx="1">
                  <c:v>PANORAMA</c:v>
                </c:pt>
                <c:pt idx="2">
                  <c:v>EL CARMEN</c:v>
                </c:pt>
                <c:pt idx="3">
                  <c:v>SAN JOSE DE LA PRESA</c:v>
                </c:pt>
                <c:pt idx="4">
                  <c:v>SAN JERONIMO</c:v>
                </c:pt>
                <c:pt idx="5">
                  <c:v>SAN BERNARDO</c:v>
                </c:pt>
                <c:pt idx="6">
                  <c:v>NVO. AMANECER</c:v>
                </c:pt>
                <c:pt idx="7">
                  <c:v>ZONA CENTRO </c:v>
                </c:pt>
                <c:pt idx="8">
                  <c:v>MIL AZAHARES</c:v>
                </c:pt>
                <c:pt idx="9">
                  <c:v>ANENECUILCO</c:v>
                </c:pt>
                <c:pt idx="10">
                  <c:v>LA DESCUBRIDORA</c:v>
                </c:pt>
                <c:pt idx="11">
                  <c:v>LOMAS DE OBRAJEROS</c:v>
                </c:pt>
                <c:pt idx="12">
                  <c:v>MONTE GRANDE</c:v>
                </c:pt>
                <c:pt idx="13">
                  <c:v>LOS ARCOS</c:v>
                </c:pt>
                <c:pt idx="14">
                  <c:v>GUANAJUATITO</c:v>
                </c:pt>
                <c:pt idx="15">
                  <c:v>EL REFUGIO</c:v>
                </c:pt>
                <c:pt idx="16">
                  <c:v>CAÑADA DE NEGROS</c:v>
                </c:pt>
                <c:pt idx="17">
                  <c:v>LOMAS DE BUENAVISTA</c:v>
                </c:pt>
                <c:pt idx="18">
                  <c:v>COLINAS DEL REAL</c:v>
                </c:pt>
                <c:pt idx="19">
                  <c:v>ALAMEDA</c:v>
                </c:pt>
                <c:pt idx="20">
                  <c:v>FRANCISCO VILLA</c:v>
                </c:pt>
                <c:pt idx="21">
                  <c:v>INFONAVIT DEL VALLE</c:v>
                </c:pt>
                <c:pt idx="22">
                  <c:v>PRADERA DE SOTO</c:v>
                </c:pt>
                <c:pt idx="23">
                  <c:v>VALLADO DE VILLALOBOS</c:v>
                </c:pt>
                <c:pt idx="24">
                  <c:v>FRACC. LAS BRISAS</c:v>
                </c:pt>
                <c:pt idx="25">
                  <c:v>HACIENDA DE SANTIAGO</c:v>
                </c:pt>
                <c:pt idx="26">
                  <c:v>LOS MIRASOLES</c:v>
                </c:pt>
              </c:strCache>
            </c:strRef>
          </c:cat>
          <c:val>
            <c:numRef>
              <c:f>Hoja1!$B$2:$B$28</c:f>
              <c:numCache>
                <c:formatCode>General</c:formatCode>
                <c:ptCount val="27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4</c:v>
                </c:pt>
                <c:pt idx="13">
                  <c:v>1</c:v>
                </c:pt>
                <c:pt idx="14">
                  <c:v>2</c:v>
                </c:pt>
                <c:pt idx="15">
                  <c:v>1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2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2</c:v>
                </c:pt>
                <c:pt idx="2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61749768"/>
        <c:axId val="361751336"/>
      </c:barChart>
      <c:catAx>
        <c:axId val="361749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751336"/>
        <c:crosses val="autoZero"/>
        <c:auto val="1"/>
        <c:lblAlgn val="ctr"/>
        <c:lblOffset val="100"/>
        <c:noMultiLvlLbl val="0"/>
      </c:catAx>
      <c:valAx>
        <c:axId val="361751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749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865419559241487"/>
          <c:y val="0"/>
          <c:w val="0.23986651446675675"/>
          <c:h val="0.99253224903503345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197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MX" dirty="0"/>
              <a:t>En el periodo </a:t>
            </a:r>
            <a:r>
              <a:rPr lang="es-MX" dirty="0" smtClean="0"/>
              <a:t>Enero</a:t>
            </a:r>
            <a:r>
              <a:rPr lang="es-MX" baseline="0" dirty="0" smtClean="0"/>
              <a:t> - Marzo</a:t>
            </a:r>
            <a:r>
              <a:rPr lang="es-MX" dirty="0" smtClean="0"/>
              <a:t>, </a:t>
            </a:r>
            <a:r>
              <a:rPr lang="es-MX" dirty="0"/>
              <a:t>fueron atendidas </a:t>
            </a:r>
            <a:r>
              <a:rPr lang="es-MX" dirty="0" smtClean="0"/>
              <a:t>7 </a:t>
            </a:r>
            <a:r>
              <a:rPr lang="es-MX" dirty="0"/>
              <a:t>mujeres de entre 18-25 años de edad, </a:t>
            </a:r>
            <a:r>
              <a:rPr lang="es-MX" dirty="0" smtClean="0"/>
              <a:t>34 </a:t>
            </a:r>
            <a:r>
              <a:rPr lang="es-MX" dirty="0"/>
              <a:t>de entre 26-64 años de edad y </a:t>
            </a:r>
            <a:r>
              <a:rPr lang="es-MX" dirty="0" smtClean="0"/>
              <a:t>2 </a:t>
            </a:r>
            <a:r>
              <a:rPr lang="es-MX" dirty="0"/>
              <a:t>mujeres de mas de 65 años de edad, las cuales </a:t>
            </a:r>
            <a:r>
              <a:rPr lang="es-MX" dirty="0" smtClean="0"/>
              <a:t>eran</a:t>
            </a:r>
            <a:r>
              <a:rPr lang="es-MX" baseline="0" dirty="0" smtClean="0"/>
              <a:t> victimas de</a:t>
            </a:r>
            <a:r>
              <a:rPr lang="es-MX" dirty="0" smtClean="0"/>
              <a:t> </a:t>
            </a:r>
            <a:r>
              <a:rPr lang="es-MX" dirty="0"/>
              <a:t>algún tipo de </a:t>
            </a:r>
            <a:r>
              <a:rPr lang="es-MX" dirty="0" smtClean="0"/>
              <a:t>violencia. </a:t>
            </a:r>
            <a:endParaRPr lang="es-MX" dirty="0"/>
          </a:p>
        </c:rich>
      </c:tx>
      <c:layout>
        <c:manualLayout>
          <c:xMode val="edge"/>
          <c:yMode val="edge"/>
          <c:x val="0.10616659903616046"/>
          <c:y val="2.60223048327137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mujeres  victimas de violencia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6383335864486101E-17"/>
                  <c:y val="-4.0892193308550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2766671728972202E-17"/>
                  <c:y val="-4.089219330855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1955383582818326E-3"/>
                  <c:y val="-5.9479553903345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3"/>
                <c:pt idx="0">
                  <c:v>18-25 años</c:v>
                </c:pt>
                <c:pt idx="1">
                  <c:v>26-64 años</c:v>
                </c:pt>
                <c:pt idx="2">
                  <c:v>65 o más 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7</c:v>
                </c:pt>
                <c:pt idx="1">
                  <c:v>34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1753296"/>
        <c:axId val="361752120"/>
        <c:axId val="0"/>
      </c:bar3DChart>
      <c:catAx>
        <c:axId val="36175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752120"/>
        <c:crosses val="autoZero"/>
        <c:auto val="1"/>
        <c:lblAlgn val="ctr"/>
        <c:lblOffset val="100"/>
        <c:noMultiLvlLbl val="0"/>
      </c:catAx>
      <c:valAx>
        <c:axId val="361752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75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ENERO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2.6022304832713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391076716563664E-3"/>
                  <c:y val="-2.6022304832713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391076716563665E-2"/>
                  <c:y val="-7.4349442379182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Asesorias JURIDICAS</c:v>
                </c:pt>
                <c:pt idx="1">
                  <c:v>Asesorias con canalización a defensoria civil</c:v>
                </c:pt>
                <c:pt idx="2">
                  <c:v>Acompañamiento a Fiscalia</c:v>
                </c:pt>
                <c:pt idx="3">
                  <c:v>Acompañamiento a Justicia Alternativa </c:v>
                </c:pt>
                <c:pt idx="4">
                  <c:v>TRAMITE PARA ALBERGUE </c:v>
                </c:pt>
                <c:pt idx="5">
                  <c:v>EXP. APERTURADOS 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27</c:v>
                </c:pt>
                <c:pt idx="1">
                  <c:v>0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  <c:pt idx="5">
                  <c:v>14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FEBRERO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8782153433127068E-3"/>
                  <c:y val="-2.9739776951672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073753701594565E-2"/>
                  <c:y val="-2.2304832713754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951969044907299E-2"/>
                  <c:y val="-1.858736059479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Asesorias JURIDICAS</c:v>
                </c:pt>
                <c:pt idx="1">
                  <c:v>Asesorias con canalización a defensoria civil</c:v>
                </c:pt>
                <c:pt idx="2">
                  <c:v>Acompañamiento a Fiscalia</c:v>
                </c:pt>
                <c:pt idx="3">
                  <c:v>Acompañamiento a Justicia Alternativa </c:v>
                </c:pt>
                <c:pt idx="4">
                  <c:v>TRAMITE PARA ALBERGUE </c:v>
                </c:pt>
                <c:pt idx="5">
                  <c:v>EXP. APERTURADOS 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34</c:v>
                </c:pt>
                <c:pt idx="1">
                  <c:v>6</c:v>
                </c:pt>
                <c:pt idx="2">
                  <c:v>6</c:v>
                </c:pt>
                <c:pt idx="3">
                  <c:v>0</c:v>
                </c:pt>
                <c:pt idx="4">
                  <c:v>0</c:v>
                </c:pt>
                <c:pt idx="5">
                  <c:v>12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MARZO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0073753701594565E-2"/>
                  <c:y val="-2.6022304832713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391076716563611E-2"/>
                  <c:y val="-2.9739776951672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951969044907299E-2"/>
                  <c:y val="-1.858736059479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Asesorias JURIDICAS</c:v>
                </c:pt>
                <c:pt idx="1">
                  <c:v>Asesorias con canalización a defensoria civil</c:v>
                </c:pt>
                <c:pt idx="2">
                  <c:v>Acompañamiento a Fiscalia</c:v>
                </c:pt>
                <c:pt idx="3">
                  <c:v>Acompañamiento a Justicia Alternativa </c:v>
                </c:pt>
                <c:pt idx="4">
                  <c:v>TRAMITE PARA ALBERGUE </c:v>
                </c:pt>
                <c:pt idx="5">
                  <c:v>EXP. APERTURADOS 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27</c:v>
                </c:pt>
                <c:pt idx="1">
                  <c:v>4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364852704"/>
        <c:axId val="364849176"/>
        <c:axId val="0"/>
      </c:bar3DChart>
      <c:catAx>
        <c:axId val="36485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849176"/>
        <c:crosses val="autoZero"/>
        <c:auto val="1"/>
        <c:lblAlgn val="ctr"/>
        <c:lblOffset val="100"/>
        <c:noMultiLvlLbl val="0"/>
      </c:catAx>
      <c:valAx>
        <c:axId val="364849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85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282112463214828E-2"/>
          <c:y val="5.3088391575362472E-2"/>
          <c:w val="0.93988122035877297"/>
          <c:h val="0.697276878494277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ENERO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VISITAS DOMICILIARIAS </c:v>
                </c:pt>
                <c:pt idx="1">
                  <c:v>LLAMADA TELEFONICA </c:v>
                </c:pt>
                <c:pt idx="2">
                  <c:v>CONTACTO POR MEDIO DE LA APP WHATSAPP</c:v>
                </c:pt>
                <c:pt idx="3">
                  <c:v>CANALIZACIÓN A OTRA ÁREA O INSTITUCIÓN</c:v>
                </c:pt>
                <c:pt idx="4">
                  <c:v>ATENCION OFICINA </c:v>
                </c:pt>
                <c:pt idx="5">
                  <c:v>INTEGRACION DE EXPEDIENTES 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21</c:v>
                </c:pt>
                <c:pt idx="1">
                  <c:v>38</c:v>
                </c:pt>
                <c:pt idx="2">
                  <c:v>22</c:v>
                </c:pt>
                <c:pt idx="3">
                  <c:v>8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FEBRERO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VISITAS DOMICILIARIAS </c:v>
                </c:pt>
                <c:pt idx="1">
                  <c:v>LLAMADA TELEFONICA </c:v>
                </c:pt>
                <c:pt idx="2">
                  <c:v>CONTACTO POR MEDIO DE LA APP WHATSAPP</c:v>
                </c:pt>
                <c:pt idx="3">
                  <c:v>CANALIZACIÓN A OTRA ÁREA O INSTITUCIÓN</c:v>
                </c:pt>
                <c:pt idx="4">
                  <c:v>ATENCION OFICINA </c:v>
                </c:pt>
                <c:pt idx="5">
                  <c:v>INTEGRACION DE EXPEDIENTES 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12</c:v>
                </c:pt>
                <c:pt idx="1">
                  <c:v>25</c:v>
                </c:pt>
                <c:pt idx="2">
                  <c:v>19</c:v>
                </c:pt>
                <c:pt idx="3">
                  <c:v>14</c:v>
                </c:pt>
                <c:pt idx="4">
                  <c:v>17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MARZO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VISITAS DOMICILIARIAS </c:v>
                </c:pt>
                <c:pt idx="1">
                  <c:v>LLAMADA TELEFONICA </c:v>
                </c:pt>
                <c:pt idx="2">
                  <c:v>CONTACTO POR MEDIO DE LA APP WHATSAPP</c:v>
                </c:pt>
                <c:pt idx="3">
                  <c:v>CANALIZACIÓN A OTRA ÁREA O INSTITUCIÓN</c:v>
                </c:pt>
                <c:pt idx="4">
                  <c:v>ATENCION OFICINA </c:v>
                </c:pt>
                <c:pt idx="5">
                  <c:v>INTEGRACION DE EXPEDIENTES 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42</c:v>
                </c:pt>
                <c:pt idx="1">
                  <c:v>19</c:v>
                </c:pt>
                <c:pt idx="2">
                  <c:v>16</c:v>
                </c:pt>
                <c:pt idx="3">
                  <c:v>3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64850744"/>
        <c:axId val="364847608"/>
      </c:barChart>
      <c:catAx>
        <c:axId val="364850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847608"/>
        <c:crosses val="autoZero"/>
        <c:auto val="1"/>
        <c:lblAlgn val="ctr"/>
        <c:lblOffset val="100"/>
        <c:noMultiLvlLbl val="0"/>
      </c:catAx>
      <c:valAx>
        <c:axId val="3648476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64850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23241282945226E-2"/>
          <c:y val="0.15598513011152415"/>
          <c:w val="0.93988122035877297"/>
          <c:h val="0.63350408336504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ENERO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Atención Psicologica </c:v>
                </c:pt>
                <c:pt idx="1">
                  <c:v>Sesiones de terapia </c:v>
                </c:pt>
                <c:pt idx="2">
                  <c:v>Beneficiadas de talleres y platicas </c:v>
                </c:pt>
                <c:pt idx="3">
                  <c:v>Total de mujeres atendidas 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36</c:v>
                </c:pt>
                <c:pt idx="1">
                  <c:v>47</c:v>
                </c:pt>
                <c:pt idx="2">
                  <c:v>59</c:v>
                </c:pt>
                <c:pt idx="3">
                  <c:v>95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FEBRERO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Atención Psicologica </c:v>
                </c:pt>
                <c:pt idx="1">
                  <c:v>Sesiones de terapia </c:v>
                </c:pt>
                <c:pt idx="2">
                  <c:v>Beneficiadas de talleres y platicas </c:v>
                </c:pt>
                <c:pt idx="3">
                  <c:v>Total de mujeres atendidas 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35</c:v>
                </c:pt>
                <c:pt idx="1">
                  <c:v>52</c:v>
                </c:pt>
                <c:pt idx="2">
                  <c:v>46</c:v>
                </c:pt>
                <c:pt idx="3">
                  <c:v>81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MARZO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Atención Psicologica </c:v>
                </c:pt>
                <c:pt idx="1">
                  <c:v>Sesiones de terapia </c:v>
                </c:pt>
                <c:pt idx="2">
                  <c:v>Beneficiadas de talleres y platicas </c:v>
                </c:pt>
                <c:pt idx="3">
                  <c:v>Total de mujeres atendidas 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42</c:v>
                </c:pt>
                <c:pt idx="1">
                  <c:v>54</c:v>
                </c:pt>
                <c:pt idx="2">
                  <c:v>335</c:v>
                </c:pt>
                <c:pt idx="3">
                  <c:v>377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64846432"/>
        <c:axId val="364848000"/>
      </c:barChart>
      <c:catAx>
        <c:axId val="36484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848000"/>
        <c:crosses val="autoZero"/>
        <c:auto val="1"/>
        <c:lblAlgn val="ctr"/>
        <c:lblOffset val="100"/>
        <c:noMultiLvlLbl val="0"/>
      </c:catAx>
      <c:valAx>
        <c:axId val="3648480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6484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917041335138373"/>
          <c:y val="0.92392588472909287"/>
          <c:w val="0.36151166589404338"/>
          <c:h val="7.3213468763169809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23241282945226E-2"/>
          <c:y val="0.15598513011152415"/>
          <c:w val="0.93988122035877297"/>
          <c:h val="0.63350408336504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ENERO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Atención Psicologica </c:v>
                </c:pt>
                <c:pt idx="1">
                  <c:v>Sesiones de terapia </c:v>
                </c:pt>
                <c:pt idx="2">
                  <c:v>Beneficiadas de talleres y platicas </c:v>
                </c:pt>
                <c:pt idx="3">
                  <c:v>Total de mujeres atendidas 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31</c:v>
                </c:pt>
                <c:pt idx="1">
                  <c:v>56</c:v>
                </c:pt>
                <c:pt idx="2">
                  <c:v>14</c:v>
                </c:pt>
                <c:pt idx="3">
                  <c:v>45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FEBRERO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Atención Psicologica </c:v>
                </c:pt>
                <c:pt idx="1">
                  <c:v>Sesiones de terapia </c:v>
                </c:pt>
                <c:pt idx="2">
                  <c:v>Beneficiadas de talleres y platicas </c:v>
                </c:pt>
                <c:pt idx="3">
                  <c:v>Total de mujeres atendidas 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39</c:v>
                </c:pt>
                <c:pt idx="1">
                  <c:v>79</c:v>
                </c:pt>
                <c:pt idx="2">
                  <c:v>99</c:v>
                </c:pt>
                <c:pt idx="3">
                  <c:v>138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MARZO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Atención Psicologica </c:v>
                </c:pt>
                <c:pt idx="1">
                  <c:v>Sesiones de terapia </c:v>
                </c:pt>
                <c:pt idx="2">
                  <c:v>Beneficiadas de talleres y platicas </c:v>
                </c:pt>
                <c:pt idx="3">
                  <c:v>Total de mujeres atendidas 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38</c:v>
                </c:pt>
                <c:pt idx="1">
                  <c:v>83</c:v>
                </c:pt>
                <c:pt idx="2">
                  <c:v>92</c:v>
                </c:pt>
                <c:pt idx="3">
                  <c:v>130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64851528"/>
        <c:axId val="364853488"/>
      </c:barChart>
      <c:catAx>
        <c:axId val="364851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853488"/>
        <c:crosses val="autoZero"/>
        <c:auto val="1"/>
        <c:lblAlgn val="ctr"/>
        <c:lblOffset val="100"/>
        <c:noMultiLvlLbl val="0"/>
      </c:catAx>
      <c:valAx>
        <c:axId val="3648534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64851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MX" dirty="0"/>
              <a:t>En el periodo </a:t>
            </a:r>
            <a:r>
              <a:rPr lang="es-MX" dirty="0" smtClean="0"/>
              <a:t>Enero</a:t>
            </a:r>
            <a:r>
              <a:rPr lang="es-MX" baseline="0" dirty="0" smtClean="0"/>
              <a:t> - Marzo 2026</a:t>
            </a:r>
            <a:r>
              <a:rPr lang="es-MX" dirty="0" smtClean="0"/>
              <a:t>, </a:t>
            </a:r>
            <a:r>
              <a:rPr lang="es-MX" dirty="0"/>
              <a:t>fueron </a:t>
            </a:r>
            <a:r>
              <a:rPr lang="es-MX" dirty="0" smtClean="0"/>
              <a:t>atendidas</a:t>
            </a:r>
            <a:r>
              <a:rPr lang="es-MX" baseline="0" dirty="0" smtClean="0"/>
              <a:t> 2 </a:t>
            </a:r>
            <a:r>
              <a:rPr lang="es-MX" dirty="0" smtClean="0"/>
              <a:t>mujeres </a:t>
            </a:r>
            <a:r>
              <a:rPr lang="es-MX" dirty="0"/>
              <a:t>de entre 18-25 años de edad, </a:t>
            </a:r>
            <a:r>
              <a:rPr lang="es-MX" dirty="0" smtClean="0"/>
              <a:t>24</a:t>
            </a:r>
            <a:r>
              <a:rPr lang="es-MX" baseline="0" dirty="0" smtClean="0"/>
              <a:t> </a:t>
            </a:r>
            <a:r>
              <a:rPr lang="es-MX" dirty="0" smtClean="0"/>
              <a:t>de </a:t>
            </a:r>
            <a:r>
              <a:rPr lang="es-MX" dirty="0"/>
              <a:t>entre 26-64 años de edad y </a:t>
            </a:r>
            <a:r>
              <a:rPr lang="es-MX" dirty="0" smtClean="0"/>
              <a:t>2</a:t>
            </a:r>
            <a:r>
              <a:rPr lang="es-MX" baseline="0" dirty="0" smtClean="0"/>
              <a:t> </a:t>
            </a:r>
            <a:r>
              <a:rPr lang="es-MX" dirty="0" smtClean="0"/>
              <a:t>mujeres </a:t>
            </a:r>
            <a:r>
              <a:rPr lang="es-MX" dirty="0"/>
              <a:t>de mas de 65 años de </a:t>
            </a:r>
            <a:r>
              <a:rPr lang="es-MX" dirty="0" smtClean="0"/>
              <a:t>edad.</a:t>
            </a:r>
            <a:r>
              <a:rPr lang="es-MX" baseline="0" dirty="0" smtClean="0"/>
              <a:t> </a:t>
            </a:r>
            <a:endParaRPr lang="es-MX" dirty="0"/>
          </a:p>
        </c:rich>
      </c:tx>
      <c:layout>
        <c:manualLayout>
          <c:xMode val="edge"/>
          <c:yMode val="edge"/>
          <c:x val="0.10616659903616046"/>
          <c:y val="2.60223048327137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mujeres atendidas en Población Abierta 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6383335864486101E-17"/>
                  <c:y val="-4.0892193308550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2766671728972202E-17"/>
                  <c:y val="-4.089219330855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1955383582818326E-3"/>
                  <c:y val="-5.9479553903345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3"/>
                <c:pt idx="0">
                  <c:v>18-25 años</c:v>
                </c:pt>
                <c:pt idx="1">
                  <c:v>26-64 años</c:v>
                </c:pt>
                <c:pt idx="2">
                  <c:v>65 o más 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</c:v>
                </c:pt>
                <c:pt idx="1">
                  <c:v>24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4848392"/>
        <c:axId val="364849960"/>
        <c:axId val="0"/>
      </c:bar3DChart>
      <c:catAx>
        <c:axId val="36484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849960"/>
        <c:crosses val="autoZero"/>
        <c:auto val="1"/>
        <c:lblAlgn val="ctr"/>
        <c:lblOffset val="100"/>
        <c:noMultiLvlLbl val="0"/>
      </c:catAx>
      <c:valAx>
        <c:axId val="364849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848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just"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MX" sz="1800" dirty="0"/>
              <a:t>En el </a:t>
            </a:r>
            <a:r>
              <a:rPr lang="es-MX" sz="1800" dirty="0" smtClean="0"/>
              <a:t>Primer</a:t>
            </a:r>
            <a:r>
              <a:rPr lang="es-MX" sz="1800" baseline="0" dirty="0" smtClean="0"/>
              <a:t> trimestre del 2026</a:t>
            </a:r>
            <a:r>
              <a:rPr lang="es-MX" sz="1800" dirty="0" smtClean="0"/>
              <a:t>, se recibieron</a:t>
            </a:r>
            <a:r>
              <a:rPr lang="es-MX" sz="1800" baseline="0" dirty="0" smtClean="0"/>
              <a:t> 59 canalizaciones en el mes de Enero, 36 en Febrero y 24 en Marzo por parte de la unidad especializada de seguridad pública municipal por reportes al sistema 911 por violencia de genero o violencia ha</a:t>
            </a:r>
            <a:endParaRPr lang="es-MX" sz="1800" dirty="0" smtClean="0"/>
          </a:p>
        </c:rich>
      </c:tx>
      <c:layout>
        <c:manualLayout>
          <c:xMode val="edge"/>
          <c:yMode val="edge"/>
          <c:x val="0.10364133460590153"/>
          <c:y val="7.6589873779589707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canalizaciones unidad especializada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5000"/>
                    <a:satMod val="130000"/>
                  </a:schemeClr>
                </a:gs>
                <a:gs pos="34000">
                  <a:schemeClr val="accent1">
                    <a:shade val="87000"/>
                    <a:satMod val="125000"/>
                  </a:schemeClr>
                </a:gs>
                <a:gs pos="70000">
                  <a:schemeClr val="accent1">
                    <a:tint val="100000"/>
                    <a:shade val="90000"/>
                    <a:satMod val="130000"/>
                  </a:schemeClr>
                </a:gs>
                <a:gs pos="100000">
                  <a:schemeClr val="accent1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6383335864486101E-17"/>
                  <c:y val="-4.0892193308550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2766671728972202E-17"/>
                  <c:y val="-4.089219330855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1955383582818326E-3"/>
                  <c:y val="-5.9479553903345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59</c:v>
                </c:pt>
                <c:pt idx="1">
                  <c:v>36</c:v>
                </c:pt>
                <c:pt idx="2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9446600"/>
        <c:axId val="279444248"/>
        <c:axId val="0"/>
      </c:bar3DChart>
      <c:catAx>
        <c:axId val="279446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444248"/>
        <c:crosses val="autoZero"/>
        <c:auto val="1"/>
        <c:lblAlgn val="ctr"/>
        <c:lblOffset val="100"/>
        <c:noMultiLvlLbl val="0"/>
      </c:catAx>
      <c:valAx>
        <c:axId val="279444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446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0.30899</cdr:x>
      <cdr:y>0</cdr:y>
    </cdr:from>
    <cdr:to>
      <cdr:x>0.74945</cdr:x>
      <cdr:y>0.194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319910" y="-2734887"/>
          <a:ext cx="3306898" cy="5308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rPr>
            <a:t>CASOS DE VIOLENCIA POR MES </a:t>
          </a:r>
          <a:endParaRPr lang="es-MX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doni MT" panose="02070603080606020203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0DD8-42C2-498F-9603-D8BF21CBC2CE}" type="datetimeFigureOut">
              <a:rPr lang="es-MX" smtClean="0"/>
              <a:t>17/04/2026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6D1B-37E6-4815-8122-0580ADB706C5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77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0DD8-42C2-498F-9603-D8BF21CBC2CE}" type="datetimeFigureOut">
              <a:rPr lang="es-MX" smtClean="0"/>
              <a:t>17/04/2026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6D1B-37E6-4815-8122-0580ADB706C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222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0DD8-42C2-498F-9603-D8BF21CBC2CE}" type="datetimeFigureOut">
              <a:rPr lang="es-MX" smtClean="0"/>
              <a:t>17/04/2026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6D1B-37E6-4815-8122-0580ADB706C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111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0DD8-42C2-498F-9603-D8BF21CBC2CE}" type="datetimeFigureOut">
              <a:rPr lang="es-MX" smtClean="0"/>
              <a:t>17/04/2026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6D1B-37E6-4815-8122-0580ADB706C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637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0DD8-42C2-498F-9603-D8BF21CBC2CE}" type="datetimeFigureOut">
              <a:rPr lang="es-MX" smtClean="0"/>
              <a:t>17/04/2026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6D1B-37E6-4815-8122-0580ADB706C5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08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0DD8-42C2-498F-9603-D8BF21CBC2CE}" type="datetimeFigureOut">
              <a:rPr lang="es-MX" smtClean="0"/>
              <a:t>17/04/2026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6D1B-37E6-4815-8122-0580ADB706C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835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0DD8-42C2-498F-9603-D8BF21CBC2CE}" type="datetimeFigureOut">
              <a:rPr lang="es-MX" smtClean="0"/>
              <a:t>17/04/2026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6D1B-37E6-4815-8122-0580ADB706C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6614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0DD8-42C2-498F-9603-D8BF21CBC2CE}" type="datetimeFigureOut">
              <a:rPr lang="es-MX" smtClean="0"/>
              <a:t>17/04/2026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6D1B-37E6-4815-8122-0580ADB706C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8854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0DD8-42C2-498F-9603-D8BF21CBC2CE}" type="datetimeFigureOut">
              <a:rPr lang="es-MX" smtClean="0"/>
              <a:t>17/04/2026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6D1B-37E6-4815-8122-0580ADB706C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3680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9DE0DD8-42C2-498F-9603-D8BF21CBC2CE}" type="datetimeFigureOut">
              <a:rPr lang="es-MX" smtClean="0"/>
              <a:t>17/04/2026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276D1B-37E6-4815-8122-0580ADB706C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637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E0DD8-42C2-498F-9603-D8BF21CBC2CE}" type="datetimeFigureOut">
              <a:rPr lang="es-MX" smtClean="0"/>
              <a:t>17/04/2026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76D1B-37E6-4815-8122-0580ADB706C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0756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DE0DD8-42C2-498F-9603-D8BF21CBC2CE}" type="datetimeFigureOut">
              <a:rPr lang="es-MX" smtClean="0"/>
              <a:t>17/04/2026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0276D1B-37E6-4815-8122-0580ADB706C5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87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429789"/>
            <a:ext cx="9144000" cy="2080174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Estadísticas Generadas Periodo Enero – Marzo 2026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0" t="36485" r="16100" b="36484"/>
          <a:stretch/>
        </p:blipFill>
        <p:spPr>
          <a:xfrm>
            <a:off x="3834938" y="4405745"/>
            <a:ext cx="4522124" cy="185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2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3062" y="480001"/>
            <a:ext cx="7281610" cy="1112989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Atenciones a seguimientos de Unidad Especializada de Seguridad Pública.</a:t>
            </a:r>
            <a:endPara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t="19789" r="26258" b="20090"/>
          <a:stretch/>
        </p:blipFill>
        <p:spPr>
          <a:xfrm>
            <a:off x="11072553" y="5722697"/>
            <a:ext cx="839585" cy="1021880"/>
          </a:xfrm>
          <a:prstGeom prst="rect">
            <a:avLst/>
          </a:prstGeom>
        </p:spPr>
      </p:pic>
      <p:graphicFrame>
        <p:nvGraphicFramePr>
          <p:cNvPr id="7" name="Marcador de contenido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89547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79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1826" y="5010538"/>
            <a:ext cx="8411361" cy="113833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1"/>
                </a:solidFill>
                <a:latin typeface="Bodoni MT Black" panose="02070A03080606020203" pitchFamily="18" charset="0"/>
              </a:rPr>
              <a:t>EL INSTITUTO DE LAS MUJERES PURISIMENSES</a:t>
            </a:r>
            <a:endParaRPr lang="es-MX" dirty="0">
              <a:solidFill>
                <a:schemeClr val="tx1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5564" t="46455" r="18023" b="21920"/>
          <a:stretch/>
        </p:blipFill>
        <p:spPr>
          <a:xfrm>
            <a:off x="0" y="32832"/>
            <a:ext cx="12192000" cy="49172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0" t="36485" r="16100" b="36484"/>
          <a:stretch/>
        </p:blipFill>
        <p:spPr>
          <a:xfrm>
            <a:off x="175015" y="5450010"/>
            <a:ext cx="2341141" cy="95969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16156" y="6530652"/>
            <a:ext cx="9675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>
                <a:solidFill>
                  <a:schemeClr val="accent1">
                    <a:lumMod val="50000"/>
                  </a:schemeClr>
                </a:solidFill>
              </a:rPr>
              <a:t>Dirección: Calle </a:t>
            </a:r>
            <a:r>
              <a:rPr lang="es-MX" sz="1100" b="1" dirty="0">
                <a:solidFill>
                  <a:schemeClr val="accent1">
                    <a:lumMod val="50000"/>
                  </a:schemeClr>
                </a:solidFill>
              </a:rPr>
              <a:t>Ignacio Aldama #107 Zona Centro, Purísima del Rincón </a:t>
            </a:r>
            <a:r>
              <a:rPr lang="es-MX" sz="1100" b="1" dirty="0" err="1">
                <a:solidFill>
                  <a:schemeClr val="accent1">
                    <a:lumMod val="50000"/>
                  </a:schemeClr>
                </a:solidFill>
              </a:rPr>
              <a:t>Gto</a:t>
            </a:r>
            <a:r>
              <a:rPr lang="es-MX" sz="11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MX" sz="1100" b="1" dirty="0">
                <a:solidFill>
                  <a:schemeClr val="accent1">
                    <a:lumMod val="50000"/>
                  </a:schemeClr>
                </a:solidFill>
              </a:rPr>
              <a:t>Horario de atención: </a:t>
            </a:r>
            <a:r>
              <a:rPr lang="es-ES" sz="1100" b="1" dirty="0" smtClean="0">
                <a:solidFill>
                  <a:schemeClr val="accent1">
                    <a:lumMod val="50000"/>
                  </a:schemeClr>
                </a:solidFill>
                <a:latin typeface="Trebuchet MS (Cuerpo)"/>
              </a:rPr>
              <a:t>lunes </a:t>
            </a:r>
            <a:r>
              <a:rPr lang="es-ES" sz="1100" b="1" dirty="0">
                <a:solidFill>
                  <a:schemeClr val="accent1">
                    <a:lumMod val="50000"/>
                  </a:schemeClr>
                </a:solidFill>
                <a:latin typeface="Trebuchet MS (Cuerpo)"/>
              </a:rPr>
              <a:t>a viernes de </a:t>
            </a:r>
            <a:r>
              <a:rPr lang="es-MX" sz="1100" b="1" dirty="0">
                <a:solidFill>
                  <a:schemeClr val="accent1">
                    <a:lumMod val="50000"/>
                  </a:schemeClr>
                </a:solidFill>
              </a:rPr>
              <a:t>8:00am a 4:00pm</a:t>
            </a:r>
            <a:r>
              <a:rPr lang="es-MX" sz="1100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s-MX" sz="1100" b="1" dirty="0">
                <a:solidFill>
                  <a:schemeClr val="accent1">
                    <a:lumMod val="50000"/>
                  </a:schemeClr>
                </a:solidFill>
              </a:rPr>
              <a:t>Tel: </a:t>
            </a:r>
            <a:r>
              <a:rPr lang="es-MX" sz="1100" b="1" dirty="0" smtClean="0">
                <a:solidFill>
                  <a:schemeClr val="accent1">
                    <a:lumMod val="50000"/>
                  </a:schemeClr>
                </a:solidFill>
              </a:rPr>
              <a:t>476-706-16-38</a:t>
            </a:r>
            <a:r>
              <a:rPr lang="es-MX" sz="1100" dirty="0" smtClean="0">
                <a:solidFill>
                  <a:schemeClr val="accent1">
                    <a:lumMod val="50000"/>
                  </a:schemeClr>
                </a:solidFill>
              </a:rPr>
              <a:t>.  </a:t>
            </a:r>
            <a:endParaRPr lang="es-MX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95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47630" y="673330"/>
            <a:ext cx="8277271" cy="856211"/>
          </a:xfrm>
        </p:spPr>
        <p:txBody>
          <a:bodyPr>
            <a:norm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Estadísticas De Casos de Violencia.</a:t>
            </a:r>
            <a:endParaRPr lang="es-MX" dirty="0"/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167253"/>
              </p:ext>
            </p:extLst>
          </p:nvPr>
        </p:nvGraphicFramePr>
        <p:xfrm>
          <a:off x="1977642" y="2086495"/>
          <a:ext cx="7731623" cy="3076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t="19789" r="26258" b="20090"/>
          <a:stretch/>
        </p:blipFill>
        <p:spPr>
          <a:xfrm>
            <a:off x="11010123" y="5593084"/>
            <a:ext cx="966566" cy="117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0778" y="748145"/>
            <a:ext cx="10058400" cy="764771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Colonias </a:t>
            </a:r>
            <a:r>
              <a:rPr lang="es-MX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donde </a:t>
            </a:r>
            <a:r>
              <a:rPr lang="es-MX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se presenta la </a:t>
            </a:r>
            <a:r>
              <a:rPr lang="es-MX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violencia: </a:t>
            </a:r>
            <a:endParaRPr lang="es-MX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146189459"/>
              </p:ext>
            </p:extLst>
          </p:nvPr>
        </p:nvGraphicFramePr>
        <p:xfrm>
          <a:off x="1767378" y="1738547"/>
          <a:ext cx="8682908" cy="441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t="19789" r="26258" b="20090"/>
          <a:stretch/>
        </p:blipFill>
        <p:spPr>
          <a:xfrm>
            <a:off x="11007582" y="5617029"/>
            <a:ext cx="931700" cy="113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3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Edad promedio de Mujeres atendidas por violencia en Purísima del Rincón. </a:t>
            </a:r>
            <a:endPara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anose="02070603080606020203" pitchFamily="18" charset="0"/>
            </a:endParaRPr>
          </a:p>
        </p:txBody>
      </p:sp>
      <p:graphicFrame>
        <p:nvGraphicFramePr>
          <p:cNvPr id="18" name="Marcador de contenido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85113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t="19789" r="26258" b="20090"/>
          <a:stretch/>
        </p:blipFill>
        <p:spPr>
          <a:xfrm>
            <a:off x="10935478" y="5554437"/>
            <a:ext cx="1059787" cy="128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8989" y="460957"/>
            <a:ext cx="8498659" cy="1102878"/>
          </a:xfrm>
        </p:spPr>
        <p:txBody>
          <a:bodyPr/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Atenciones en área Jurídica. 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015809"/>
              </p:ext>
            </p:extLst>
          </p:nvPr>
        </p:nvGraphicFramePr>
        <p:xfrm>
          <a:off x="1338033" y="1772816"/>
          <a:ext cx="9593204" cy="389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t="19789" r="26258" b="20090"/>
          <a:stretch/>
        </p:blipFill>
        <p:spPr>
          <a:xfrm>
            <a:off x="10931237" y="5772642"/>
            <a:ext cx="839585" cy="102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8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0754" y="548641"/>
            <a:ext cx="7710818" cy="926377"/>
          </a:xfrm>
        </p:spPr>
        <p:txBody>
          <a:bodyPr/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Atenciones en Trabajo Social. 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816081"/>
              </p:ext>
            </p:extLst>
          </p:nvPr>
        </p:nvGraphicFramePr>
        <p:xfrm>
          <a:off x="1096963" y="1879310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t="19789" r="26258" b="20090"/>
          <a:stretch/>
        </p:blipFill>
        <p:spPr>
          <a:xfrm>
            <a:off x="11090049" y="5747635"/>
            <a:ext cx="839585" cy="102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6684" y="463375"/>
            <a:ext cx="7281610" cy="1112989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Atención Psicológica Para Víctimas de Violencia. 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31391"/>
              </p:ext>
            </p:extLst>
          </p:nvPr>
        </p:nvGraphicFramePr>
        <p:xfrm>
          <a:off x="1629525" y="1828551"/>
          <a:ext cx="8824913" cy="3549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t="19789" r="26258" b="20090"/>
          <a:stretch/>
        </p:blipFill>
        <p:spPr>
          <a:xfrm>
            <a:off x="11080865" y="5739323"/>
            <a:ext cx="839585" cy="102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1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3186" y="563128"/>
            <a:ext cx="7281610" cy="1112989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Atención Psicológica Población Abierta. 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396104"/>
              </p:ext>
            </p:extLst>
          </p:nvPr>
        </p:nvGraphicFramePr>
        <p:xfrm>
          <a:off x="1546398" y="1845175"/>
          <a:ext cx="8824913" cy="3594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t="19789" r="26258" b="20090"/>
          <a:stretch/>
        </p:blipFill>
        <p:spPr>
          <a:xfrm>
            <a:off x="11072553" y="5722697"/>
            <a:ext cx="839585" cy="102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6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3062" y="480001"/>
            <a:ext cx="7281610" cy="1112989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Edad promedio de mujeres </a:t>
            </a:r>
            <a:r>
              <a:rPr lang="es-MX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tendidas por Psicología en Población Abierta. </a:t>
            </a:r>
            <a:endPara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6" t="19789" r="26258" b="20090"/>
          <a:stretch/>
        </p:blipFill>
        <p:spPr>
          <a:xfrm>
            <a:off x="11072553" y="5722697"/>
            <a:ext cx="839585" cy="1021880"/>
          </a:xfrm>
          <a:prstGeom prst="rect">
            <a:avLst/>
          </a:prstGeom>
        </p:spPr>
      </p:pic>
      <p:graphicFrame>
        <p:nvGraphicFramePr>
          <p:cNvPr id="7" name="Marcador de contenido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237448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80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2387</TotalTime>
  <Words>252</Words>
  <Application>Microsoft Office PowerPoint</Application>
  <PresentationFormat>Panorámica</PresentationFormat>
  <Paragraphs>20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Bodoni MT</vt:lpstr>
      <vt:lpstr>Bodoni MT Black</vt:lpstr>
      <vt:lpstr>Calibri</vt:lpstr>
      <vt:lpstr>Calibri Light</vt:lpstr>
      <vt:lpstr>Trebuchet MS (Cuerpo)</vt:lpstr>
      <vt:lpstr>Retrospección</vt:lpstr>
      <vt:lpstr>Estadísticas Generadas Periodo Enero – Marzo 2026</vt:lpstr>
      <vt:lpstr>Estadísticas De Casos de Violencia.</vt:lpstr>
      <vt:lpstr>Colonias donde se presenta la violencia: </vt:lpstr>
      <vt:lpstr>Edad promedio de Mujeres atendidas por violencia en Purísima del Rincón. </vt:lpstr>
      <vt:lpstr>Atenciones en área Jurídica. </vt:lpstr>
      <vt:lpstr>Atenciones en Trabajo Social. </vt:lpstr>
      <vt:lpstr>Atención Psicológica Para Víctimas de Violencia. </vt:lpstr>
      <vt:lpstr>Atención Psicológica Población Abierta. </vt:lpstr>
      <vt:lpstr>Edad promedio de mujeres atendidas por Psicología en Población Abierta. </vt:lpstr>
      <vt:lpstr>Atenciones a seguimientos de Unidad Especializada de Seguridad Pública.</vt:lpstr>
      <vt:lpstr>EL INSTITUTO DE LAS MUJERES PURISIMENSES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Estadísticas Generadas periodo Octubre-Diciembre 2023.</dc:title>
  <dc:creator>INST. DE LAS MUJERES</dc:creator>
  <cp:lastModifiedBy>Instancia</cp:lastModifiedBy>
  <cp:revision>113</cp:revision>
  <dcterms:created xsi:type="dcterms:W3CDTF">2024-01-30T19:59:54Z</dcterms:created>
  <dcterms:modified xsi:type="dcterms:W3CDTF">2026-04-17T18:30:43Z</dcterms:modified>
</cp:coreProperties>
</file>